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8" r:id="rId4"/>
    <p:sldId id="317" r:id="rId5"/>
    <p:sldId id="394" r:id="rId6"/>
    <p:sldId id="395" r:id="rId7"/>
    <p:sldId id="388" r:id="rId8"/>
    <p:sldId id="396" r:id="rId9"/>
    <p:sldId id="319" r:id="rId10"/>
    <p:sldId id="322" r:id="rId11"/>
    <p:sldId id="398" r:id="rId12"/>
    <p:sldId id="399" r:id="rId13"/>
    <p:sldId id="414" r:id="rId14"/>
    <p:sldId id="405" r:id="rId15"/>
    <p:sldId id="406" r:id="rId16"/>
    <p:sldId id="408" r:id="rId17"/>
    <p:sldId id="409" r:id="rId18"/>
    <p:sldId id="410" r:id="rId19"/>
    <p:sldId id="325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85" autoAdjust="0"/>
    <p:restoredTop sz="85125" autoAdjust="0"/>
  </p:normalViewPr>
  <p:slideViewPr>
    <p:cSldViewPr>
      <p:cViewPr varScale="1">
        <p:scale>
          <a:sx n="74" d="100"/>
          <a:sy n="74" d="100"/>
        </p:scale>
        <p:origin x="6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90C41-0541-4269-89B8-5B14BBBF59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1BA9F5B8-875B-45BD-953D-AA59B42E410C}">
      <dgm:prSet phldrT="[Text]"/>
      <dgm:spPr/>
      <dgm:t>
        <a:bodyPr/>
        <a:lstStyle/>
        <a:p>
          <a:r>
            <a:rPr lang="en-ZA" dirty="0" smtClean="0"/>
            <a:t>Who are we?</a:t>
          </a:r>
          <a:endParaRPr lang="en-ZA" dirty="0"/>
        </a:p>
      </dgm:t>
    </dgm:pt>
    <dgm:pt modelId="{C084F227-001A-41F1-BA34-2EC95EAAE74C}" type="parTrans" cxnId="{AA135D2A-B4B2-4E85-9E72-6C3039672F09}">
      <dgm:prSet/>
      <dgm:spPr/>
      <dgm:t>
        <a:bodyPr/>
        <a:lstStyle/>
        <a:p>
          <a:endParaRPr lang="en-ZA"/>
        </a:p>
      </dgm:t>
    </dgm:pt>
    <dgm:pt modelId="{2C068037-B39F-4E51-B449-9B2893F1B989}" type="sibTrans" cxnId="{AA135D2A-B4B2-4E85-9E72-6C3039672F09}">
      <dgm:prSet/>
      <dgm:spPr/>
      <dgm:t>
        <a:bodyPr/>
        <a:lstStyle/>
        <a:p>
          <a:endParaRPr lang="en-ZA"/>
        </a:p>
      </dgm:t>
    </dgm:pt>
    <dgm:pt modelId="{BDC234DB-7358-4B0D-9981-D30AC03566E8}">
      <dgm:prSet phldrT="[Text]"/>
      <dgm:spPr/>
      <dgm:t>
        <a:bodyPr/>
        <a:lstStyle/>
        <a:p>
          <a:r>
            <a:rPr lang="en-ZA" dirty="0" smtClean="0"/>
            <a:t>What is the module about?</a:t>
          </a:r>
          <a:endParaRPr lang="en-ZA" dirty="0"/>
        </a:p>
      </dgm:t>
    </dgm:pt>
    <dgm:pt modelId="{74AF86FB-06E3-49D4-9CD0-F78D310D9616}" type="parTrans" cxnId="{475A9AF8-8199-458B-A9AC-B44F1BCF6A80}">
      <dgm:prSet/>
      <dgm:spPr/>
      <dgm:t>
        <a:bodyPr/>
        <a:lstStyle/>
        <a:p>
          <a:endParaRPr lang="en-ZA"/>
        </a:p>
      </dgm:t>
    </dgm:pt>
    <dgm:pt modelId="{583F0CC8-5DF8-49F3-8581-26D624AEA0D4}" type="sibTrans" cxnId="{475A9AF8-8199-458B-A9AC-B44F1BCF6A80}">
      <dgm:prSet/>
      <dgm:spPr/>
      <dgm:t>
        <a:bodyPr/>
        <a:lstStyle/>
        <a:p>
          <a:endParaRPr lang="en-ZA"/>
        </a:p>
      </dgm:t>
    </dgm:pt>
    <dgm:pt modelId="{AEF3A7E2-785A-448A-8FF0-37BB9E5F399F}">
      <dgm:prSet phldrT="[Text]"/>
      <dgm:spPr/>
      <dgm:t>
        <a:bodyPr/>
        <a:lstStyle/>
        <a:p>
          <a:r>
            <a:rPr lang="en-ZA" dirty="0" smtClean="0"/>
            <a:t>What are the assessment tasks?</a:t>
          </a:r>
          <a:endParaRPr lang="en-ZA" dirty="0"/>
        </a:p>
      </dgm:t>
    </dgm:pt>
    <dgm:pt modelId="{C715D15F-4003-4AC3-ACD6-CB68C960521C}" type="parTrans" cxnId="{786DFF73-872E-4942-A22F-3360850D3D2A}">
      <dgm:prSet/>
      <dgm:spPr/>
      <dgm:t>
        <a:bodyPr/>
        <a:lstStyle/>
        <a:p>
          <a:endParaRPr lang="en-ZA"/>
        </a:p>
      </dgm:t>
    </dgm:pt>
    <dgm:pt modelId="{6EC47E15-1B85-4B12-BDDA-5E1AEE0574EA}" type="sibTrans" cxnId="{786DFF73-872E-4942-A22F-3360850D3D2A}">
      <dgm:prSet/>
      <dgm:spPr/>
      <dgm:t>
        <a:bodyPr/>
        <a:lstStyle/>
        <a:p>
          <a:endParaRPr lang="en-ZA"/>
        </a:p>
      </dgm:t>
    </dgm:pt>
    <dgm:pt modelId="{FD6314DA-767A-4C6E-8FDB-6155F7302D9A}" type="pres">
      <dgm:prSet presAssocID="{55590C41-0541-4269-89B8-5B14BBBF59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ZA"/>
        </a:p>
      </dgm:t>
    </dgm:pt>
    <dgm:pt modelId="{6DC6E207-07AF-4A53-BBD9-85012B78B559}" type="pres">
      <dgm:prSet presAssocID="{55590C41-0541-4269-89B8-5B14BBBF592C}" presName="Name1" presStyleCnt="0"/>
      <dgm:spPr/>
    </dgm:pt>
    <dgm:pt modelId="{10AEBA3A-66EE-4F63-A322-9623F1E20286}" type="pres">
      <dgm:prSet presAssocID="{55590C41-0541-4269-89B8-5B14BBBF592C}" presName="cycle" presStyleCnt="0"/>
      <dgm:spPr/>
    </dgm:pt>
    <dgm:pt modelId="{8A2F8CF5-6F56-46F2-BAC4-DD8F3FC4E6F8}" type="pres">
      <dgm:prSet presAssocID="{55590C41-0541-4269-89B8-5B14BBBF592C}" presName="srcNode" presStyleLbl="node1" presStyleIdx="0" presStyleCnt="3"/>
      <dgm:spPr/>
    </dgm:pt>
    <dgm:pt modelId="{D5F5539F-7760-43F7-9CB9-AAA8CEEAF0C7}" type="pres">
      <dgm:prSet presAssocID="{55590C41-0541-4269-89B8-5B14BBBF592C}" presName="conn" presStyleLbl="parChTrans1D2" presStyleIdx="0" presStyleCnt="1"/>
      <dgm:spPr/>
      <dgm:t>
        <a:bodyPr/>
        <a:lstStyle/>
        <a:p>
          <a:endParaRPr lang="en-ZA"/>
        </a:p>
      </dgm:t>
    </dgm:pt>
    <dgm:pt modelId="{2FA84E69-0EA8-4167-A6F7-C2E43B04BD3E}" type="pres">
      <dgm:prSet presAssocID="{55590C41-0541-4269-89B8-5B14BBBF592C}" presName="extraNode" presStyleLbl="node1" presStyleIdx="0" presStyleCnt="3"/>
      <dgm:spPr/>
    </dgm:pt>
    <dgm:pt modelId="{E494BF04-8DEE-4E7D-B02C-A2095D6A4479}" type="pres">
      <dgm:prSet presAssocID="{55590C41-0541-4269-89B8-5B14BBBF592C}" presName="dstNode" presStyleLbl="node1" presStyleIdx="0" presStyleCnt="3"/>
      <dgm:spPr/>
    </dgm:pt>
    <dgm:pt modelId="{39BD3975-2912-4689-A8ED-3909B04D7A4F}" type="pres">
      <dgm:prSet presAssocID="{1BA9F5B8-875B-45BD-953D-AA59B42E410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9F177CE-3C1D-47BF-B036-F3548314EA64}" type="pres">
      <dgm:prSet presAssocID="{1BA9F5B8-875B-45BD-953D-AA59B42E410C}" presName="accent_1" presStyleCnt="0"/>
      <dgm:spPr/>
    </dgm:pt>
    <dgm:pt modelId="{76A307EA-1422-431B-BC3C-2FDB6EA56677}" type="pres">
      <dgm:prSet presAssocID="{1BA9F5B8-875B-45BD-953D-AA59B42E410C}" presName="accentRepeatNode" presStyleLbl="solidFgAcc1" presStyleIdx="0" presStyleCnt="3"/>
      <dgm:spPr/>
    </dgm:pt>
    <dgm:pt modelId="{18CC80A4-935D-4253-9620-491DE576AABD}" type="pres">
      <dgm:prSet presAssocID="{BDC234DB-7358-4B0D-9981-D30AC03566E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9A6CA2A-0CEB-49E6-9E89-9C689AEFEEC1}" type="pres">
      <dgm:prSet presAssocID="{BDC234DB-7358-4B0D-9981-D30AC03566E8}" presName="accent_2" presStyleCnt="0"/>
      <dgm:spPr/>
    </dgm:pt>
    <dgm:pt modelId="{65B30A4B-3D40-445D-B9D7-523523A9CC4F}" type="pres">
      <dgm:prSet presAssocID="{BDC234DB-7358-4B0D-9981-D30AC03566E8}" presName="accentRepeatNode" presStyleLbl="solidFgAcc1" presStyleIdx="1" presStyleCnt="3"/>
      <dgm:spPr/>
    </dgm:pt>
    <dgm:pt modelId="{6078DBE6-8C47-48FA-B287-943105849BD9}" type="pres">
      <dgm:prSet presAssocID="{AEF3A7E2-785A-448A-8FF0-37BB9E5F399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9A8C7AB-934E-4D33-A281-C8322BA466D3}" type="pres">
      <dgm:prSet presAssocID="{AEF3A7E2-785A-448A-8FF0-37BB9E5F399F}" presName="accent_3" presStyleCnt="0"/>
      <dgm:spPr/>
    </dgm:pt>
    <dgm:pt modelId="{6D8F470D-B2DF-4FF1-8325-F8968CD93D2E}" type="pres">
      <dgm:prSet presAssocID="{AEF3A7E2-785A-448A-8FF0-37BB9E5F399F}" presName="accentRepeatNode" presStyleLbl="solidFgAcc1" presStyleIdx="2" presStyleCnt="3"/>
      <dgm:spPr/>
    </dgm:pt>
  </dgm:ptLst>
  <dgm:cxnLst>
    <dgm:cxn modelId="{9F080969-9744-4CB3-87A6-A8D4E898312E}" type="presOf" srcId="{2C068037-B39F-4E51-B449-9B2893F1B989}" destId="{D5F5539F-7760-43F7-9CB9-AAA8CEEAF0C7}" srcOrd="0" destOrd="0" presId="urn:microsoft.com/office/officeart/2008/layout/VerticalCurvedList"/>
    <dgm:cxn modelId="{786DFF73-872E-4942-A22F-3360850D3D2A}" srcId="{55590C41-0541-4269-89B8-5B14BBBF592C}" destId="{AEF3A7E2-785A-448A-8FF0-37BB9E5F399F}" srcOrd="2" destOrd="0" parTransId="{C715D15F-4003-4AC3-ACD6-CB68C960521C}" sibTransId="{6EC47E15-1B85-4B12-BDDA-5E1AEE0574EA}"/>
    <dgm:cxn modelId="{E7D0E8DA-2766-414D-B37B-BA8E7B731154}" type="presOf" srcId="{BDC234DB-7358-4B0D-9981-D30AC03566E8}" destId="{18CC80A4-935D-4253-9620-491DE576AABD}" srcOrd="0" destOrd="0" presId="urn:microsoft.com/office/officeart/2008/layout/VerticalCurvedList"/>
    <dgm:cxn modelId="{B9CB193B-922C-42D6-B9CC-A2FCEA661E44}" type="presOf" srcId="{55590C41-0541-4269-89B8-5B14BBBF592C}" destId="{FD6314DA-767A-4C6E-8FDB-6155F7302D9A}" srcOrd="0" destOrd="0" presId="urn:microsoft.com/office/officeart/2008/layout/VerticalCurvedList"/>
    <dgm:cxn modelId="{475A9AF8-8199-458B-A9AC-B44F1BCF6A80}" srcId="{55590C41-0541-4269-89B8-5B14BBBF592C}" destId="{BDC234DB-7358-4B0D-9981-D30AC03566E8}" srcOrd="1" destOrd="0" parTransId="{74AF86FB-06E3-49D4-9CD0-F78D310D9616}" sibTransId="{583F0CC8-5DF8-49F3-8581-26D624AEA0D4}"/>
    <dgm:cxn modelId="{AA135D2A-B4B2-4E85-9E72-6C3039672F09}" srcId="{55590C41-0541-4269-89B8-5B14BBBF592C}" destId="{1BA9F5B8-875B-45BD-953D-AA59B42E410C}" srcOrd="0" destOrd="0" parTransId="{C084F227-001A-41F1-BA34-2EC95EAAE74C}" sibTransId="{2C068037-B39F-4E51-B449-9B2893F1B989}"/>
    <dgm:cxn modelId="{FD10CED5-2B96-4B66-AD26-B83D1F30D9E2}" type="presOf" srcId="{AEF3A7E2-785A-448A-8FF0-37BB9E5F399F}" destId="{6078DBE6-8C47-48FA-B287-943105849BD9}" srcOrd="0" destOrd="0" presId="urn:microsoft.com/office/officeart/2008/layout/VerticalCurvedList"/>
    <dgm:cxn modelId="{D07F1573-5EDB-467C-8B1F-4B1944AAD7B0}" type="presOf" srcId="{1BA9F5B8-875B-45BD-953D-AA59B42E410C}" destId="{39BD3975-2912-4689-A8ED-3909B04D7A4F}" srcOrd="0" destOrd="0" presId="urn:microsoft.com/office/officeart/2008/layout/VerticalCurvedList"/>
    <dgm:cxn modelId="{C8BFF2B8-D770-4BC4-99D3-9E76AA288366}" type="presParOf" srcId="{FD6314DA-767A-4C6E-8FDB-6155F7302D9A}" destId="{6DC6E207-07AF-4A53-BBD9-85012B78B559}" srcOrd="0" destOrd="0" presId="urn:microsoft.com/office/officeart/2008/layout/VerticalCurvedList"/>
    <dgm:cxn modelId="{4532BF3F-AA35-4CB6-BB9D-AC0BC6249524}" type="presParOf" srcId="{6DC6E207-07AF-4A53-BBD9-85012B78B559}" destId="{10AEBA3A-66EE-4F63-A322-9623F1E20286}" srcOrd="0" destOrd="0" presId="urn:microsoft.com/office/officeart/2008/layout/VerticalCurvedList"/>
    <dgm:cxn modelId="{8E063105-FA99-4D7A-881A-BC29E98ADB12}" type="presParOf" srcId="{10AEBA3A-66EE-4F63-A322-9623F1E20286}" destId="{8A2F8CF5-6F56-46F2-BAC4-DD8F3FC4E6F8}" srcOrd="0" destOrd="0" presId="urn:microsoft.com/office/officeart/2008/layout/VerticalCurvedList"/>
    <dgm:cxn modelId="{EF358764-D96F-485C-BE27-7CC4A460CF2C}" type="presParOf" srcId="{10AEBA3A-66EE-4F63-A322-9623F1E20286}" destId="{D5F5539F-7760-43F7-9CB9-AAA8CEEAF0C7}" srcOrd="1" destOrd="0" presId="urn:microsoft.com/office/officeart/2008/layout/VerticalCurvedList"/>
    <dgm:cxn modelId="{BD6B7663-CADB-43CF-A08D-8E527C03A12C}" type="presParOf" srcId="{10AEBA3A-66EE-4F63-A322-9623F1E20286}" destId="{2FA84E69-0EA8-4167-A6F7-C2E43B04BD3E}" srcOrd="2" destOrd="0" presId="urn:microsoft.com/office/officeart/2008/layout/VerticalCurvedList"/>
    <dgm:cxn modelId="{BC591782-C67F-4203-A118-F982082C85E6}" type="presParOf" srcId="{10AEBA3A-66EE-4F63-A322-9623F1E20286}" destId="{E494BF04-8DEE-4E7D-B02C-A2095D6A4479}" srcOrd="3" destOrd="0" presId="urn:microsoft.com/office/officeart/2008/layout/VerticalCurvedList"/>
    <dgm:cxn modelId="{6D5FD133-096B-4BB4-8CA9-2C7C227B3154}" type="presParOf" srcId="{6DC6E207-07AF-4A53-BBD9-85012B78B559}" destId="{39BD3975-2912-4689-A8ED-3909B04D7A4F}" srcOrd="1" destOrd="0" presId="urn:microsoft.com/office/officeart/2008/layout/VerticalCurvedList"/>
    <dgm:cxn modelId="{EC074BEF-1FF1-4B37-8054-5454468BCD9B}" type="presParOf" srcId="{6DC6E207-07AF-4A53-BBD9-85012B78B559}" destId="{79F177CE-3C1D-47BF-B036-F3548314EA64}" srcOrd="2" destOrd="0" presId="urn:microsoft.com/office/officeart/2008/layout/VerticalCurvedList"/>
    <dgm:cxn modelId="{B9592E7E-D566-411D-B2C9-FE64F525667D}" type="presParOf" srcId="{79F177CE-3C1D-47BF-B036-F3548314EA64}" destId="{76A307EA-1422-431B-BC3C-2FDB6EA56677}" srcOrd="0" destOrd="0" presId="urn:microsoft.com/office/officeart/2008/layout/VerticalCurvedList"/>
    <dgm:cxn modelId="{359595DA-07A4-4011-9E68-1576C1002A9D}" type="presParOf" srcId="{6DC6E207-07AF-4A53-BBD9-85012B78B559}" destId="{18CC80A4-935D-4253-9620-491DE576AABD}" srcOrd="3" destOrd="0" presId="urn:microsoft.com/office/officeart/2008/layout/VerticalCurvedList"/>
    <dgm:cxn modelId="{414EADD9-7589-40F2-A4CD-6E7295C565E2}" type="presParOf" srcId="{6DC6E207-07AF-4A53-BBD9-85012B78B559}" destId="{59A6CA2A-0CEB-49E6-9E89-9C689AEFEEC1}" srcOrd="4" destOrd="0" presId="urn:microsoft.com/office/officeart/2008/layout/VerticalCurvedList"/>
    <dgm:cxn modelId="{DCB75FAC-6BFF-4936-8EAB-C00834B39314}" type="presParOf" srcId="{59A6CA2A-0CEB-49E6-9E89-9C689AEFEEC1}" destId="{65B30A4B-3D40-445D-B9D7-523523A9CC4F}" srcOrd="0" destOrd="0" presId="urn:microsoft.com/office/officeart/2008/layout/VerticalCurvedList"/>
    <dgm:cxn modelId="{ABB01505-0F66-4E31-B188-DE705B0E6227}" type="presParOf" srcId="{6DC6E207-07AF-4A53-BBD9-85012B78B559}" destId="{6078DBE6-8C47-48FA-B287-943105849BD9}" srcOrd="5" destOrd="0" presId="urn:microsoft.com/office/officeart/2008/layout/VerticalCurvedList"/>
    <dgm:cxn modelId="{61539CBE-68C3-4B6C-936F-4F806CA1B1A6}" type="presParOf" srcId="{6DC6E207-07AF-4A53-BBD9-85012B78B559}" destId="{89A8C7AB-934E-4D33-A281-C8322BA466D3}" srcOrd="6" destOrd="0" presId="urn:microsoft.com/office/officeart/2008/layout/VerticalCurvedList"/>
    <dgm:cxn modelId="{A8FB1A20-410F-4C87-B8BA-8B004322F164}" type="presParOf" srcId="{89A8C7AB-934E-4D33-A281-C8322BA466D3}" destId="{6D8F470D-B2DF-4FF1-8325-F8968CD93D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5539F-7760-43F7-9CB9-AAA8CEEAF0C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D3975-2912-4689-A8ED-3909B04D7A4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Who are we?</a:t>
          </a:r>
          <a:endParaRPr lang="en-ZA" sz="2800" kern="1200" dirty="0"/>
        </a:p>
      </dsp:txBody>
      <dsp:txXfrm>
        <a:off x="564979" y="406400"/>
        <a:ext cx="5475833" cy="812800"/>
      </dsp:txXfrm>
    </dsp:sp>
    <dsp:sp modelId="{76A307EA-1422-431B-BC3C-2FDB6EA56677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C80A4-935D-4253-9620-491DE576AABD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What is the module about?</a:t>
          </a:r>
          <a:endParaRPr lang="en-ZA" sz="2800" kern="1200" dirty="0"/>
        </a:p>
      </dsp:txBody>
      <dsp:txXfrm>
        <a:off x="860432" y="1625599"/>
        <a:ext cx="5180380" cy="812800"/>
      </dsp:txXfrm>
    </dsp:sp>
    <dsp:sp modelId="{65B30A4B-3D40-445D-B9D7-523523A9CC4F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8DBE6-8C47-48FA-B287-943105849BD9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What are the assessment tasks?</a:t>
          </a:r>
          <a:endParaRPr lang="en-ZA" sz="2800" kern="1200" dirty="0"/>
        </a:p>
      </dsp:txBody>
      <dsp:txXfrm>
        <a:off x="564979" y="2844800"/>
        <a:ext cx="5475833" cy="812800"/>
      </dsp:txXfrm>
    </dsp:sp>
    <dsp:sp modelId="{6D8F470D-B2DF-4FF1-8325-F8968CD93D2E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4DC9D-A894-483E-9530-D02CC58A755A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EDFDD-5FE4-46FF-BA95-408FF4C58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4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5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DFDD-5FE4-46FF-BA95-408FF4C588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9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04800" y="4343400"/>
            <a:ext cx="83820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28600"/>
            <a:ext cx="8382000" cy="411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43468"/>
      </p:ext>
    </p:extLst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22513"/>
      </p:ext>
    </p:extLst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11645"/>
      </p:ext>
    </p:extLst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32700"/>
      </p:ext>
    </p:extLst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45378"/>
      </p:ext>
    </p:extLst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50882"/>
      </p:ext>
    </p:extLst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81979"/>
      </p:ext>
    </p:extLst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55696"/>
      </p:ext>
    </p:extLst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048000" y="4572000"/>
            <a:ext cx="28956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943600" y="4572000"/>
            <a:ext cx="32004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8458200" y="0"/>
            <a:ext cx="685800" cy="457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81000" y="228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5715000"/>
            <a:ext cx="2286000" cy="1048871"/>
          </a:xfrm>
          <a:prstGeom prst="rect">
            <a:avLst/>
          </a:prstGeom>
        </p:spPr>
      </p:pic>
      <p:pic>
        <p:nvPicPr>
          <p:cNvPr id="14" name="Picture 13" descr="preservice teacher trainin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44880" y="0"/>
            <a:ext cx="7498080" cy="5584775"/>
          </a:xfrm>
          <a:prstGeom prst="rect">
            <a:avLst/>
          </a:prstGeom>
        </p:spPr>
      </p:pic>
      <p:pic>
        <p:nvPicPr>
          <p:cNvPr id="23" name="Picture 22" descr="icon_twitter4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16680" y="5593080"/>
            <a:ext cx="731520" cy="731520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3276600" y="64008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@tdpnigeria.org</a:t>
            </a:r>
            <a:endParaRPr lang="en-US" sz="2000" b="1" i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facebook-69-150x150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345680" y="4819650"/>
            <a:ext cx="1188720" cy="1188720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6172200" y="61722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https://www.facebook.com/tdpnigeria</a:t>
            </a:r>
            <a:endParaRPr lang="en-US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80161"/>
      </p:ext>
    </p:extLst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81422"/>
      </p:ext>
    </p:extLst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6A7-59B0-44B7-A139-069AC396C935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87593"/>
      </p:ext>
    </p:extLst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DC6A7-59B0-44B7-A139-069AC396C935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34D9-F2FB-4191-9927-5E0127287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534400" cy="1470025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>Continuing Professional Development for Teacher-Educators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</a:br>
            <a:r>
              <a:rPr lang="en-US" sz="3000" dirty="0" smtClean="0">
                <a:solidFill>
                  <a:schemeClr val="accent6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>CPDC Introduction to  Educational  Technology</a:t>
            </a:r>
            <a:r>
              <a:rPr lang="en-US" sz="3000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>CPDC Development Team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Osaka" pitchFamily="124" charset="-128"/>
                <a:cs typeface="Arial" pitchFamily="34" charset="0"/>
              </a:rPr>
            </a:b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5277465"/>
            <a:ext cx="3886200" cy="5334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association with the National Commission for Colleges of Education, Abuja</a:t>
            </a:r>
            <a:endParaRPr lang="en-US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43168" y="5791200"/>
            <a:ext cx="3886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August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181600"/>
            <a:ext cx="2895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68634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Users\USER\Desktop\OER PICTURES\cone-of-experien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4762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3132138" y="836613"/>
            <a:ext cx="373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i="1"/>
              <a:t>Cone of experience</a:t>
            </a:r>
          </a:p>
        </p:txBody>
      </p:sp>
      <p:pic>
        <p:nvPicPr>
          <p:cNvPr id="1026" name="Picture 2" descr="C:\Users\okimba\Pictures\aPYin1G8LU9E4A2_xu_MAkbBtoiVY4oN1zLReBDK76wShlFFvQi-XSjFXIpsOEqIVZy6l5BVQvH8YiDX6Wo-C5Xh022toAgQHEFzj2fdSlP1GoBWkhK-hCPkUS22ICgi3vXNzA=w443-h332-n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4219575" cy="3162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878126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altLang="en-US" b="1" dirty="0" smtClean="0"/>
              <a:t>Educational Technology in  the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52596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ZA" altLang="en-US" sz="4000" dirty="0" smtClean="0"/>
              <a:t>What</a:t>
            </a:r>
            <a:r>
              <a:rPr lang="en-ZA" altLang="en-US" sz="4000" b="1" dirty="0" smtClean="0"/>
              <a:t> is the Curriculum saying on the use of Educational Technology with regards to needs and environment</a:t>
            </a:r>
            <a:r>
              <a:rPr lang="en-ZA" altLang="en-US" sz="4000" dirty="0" smtClean="0"/>
              <a:t>? </a:t>
            </a:r>
          </a:p>
          <a:p>
            <a:pPr algn="just">
              <a:buFont typeface="Wingdings" pitchFamily="2" charset="2"/>
              <a:buChar char="§"/>
            </a:pPr>
            <a:r>
              <a:rPr lang="en-ZA" altLang="en-US" sz="4000" b="1" dirty="0" smtClean="0"/>
              <a:t>What is the scope of Educational technology in the curriculum?</a:t>
            </a:r>
          </a:p>
        </p:txBody>
      </p:sp>
    </p:spTree>
    <p:extLst>
      <p:ext uri="{BB962C8B-B14F-4D97-AF65-F5344CB8AC3E}">
        <p14:creationId xmlns:p14="http://schemas.microsoft.com/office/powerpoint/2010/main" val="3158245601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altLang="en-US" dirty="0" smtClean="0"/>
              <a:t>Rethinking Educational technology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GB" b="1" dirty="0" smtClean="0"/>
              <a:t>Selecting the appropriate educational technology depends on the topics, needs and situation.</a:t>
            </a:r>
          </a:p>
          <a:p>
            <a:pPr algn="just">
              <a:buFont typeface="Wingdings" pitchFamily="2" charset="2"/>
              <a:buChar char="§"/>
            </a:pPr>
            <a:r>
              <a:rPr lang="en-GB" b="1" dirty="0" smtClean="0"/>
              <a:t>Teacher Educators need to acquires the skills  to effectively utilize mobile learning technology </a:t>
            </a:r>
            <a:r>
              <a:rPr lang="en-GB" b="1" dirty="0" smtClean="0"/>
              <a:t>to support more engaged learning</a:t>
            </a:r>
            <a:r>
              <a:rPr lang="en-GB" b="1" dirty="0" smtClean="0"/>
              <a:t>.</a:t>
            </a:r>
            <a:endParaRPr lang="en-GB" b="1" dirty="0" smtClean="0"/>
          </a:p>
          <a:p>
            <a:pPr algn="just">
              <a:buFont typeface="Wingdings" pitchFamily="2" charset="2"/>
              <a:buChar char="§"/>
            </a:pPr>
            <a:r>
              <a:rPr lang="en-GB" b="1" dirty="0" smtClean="0"/>
              <a:t>There is n</a:t>
            </a:r>
            <a:r>
              <a:rPr lang="en-GB" b="1" dirty="0" smtClean="0"/>
              <a:t>eed </a:t>
            </a:r>
            <a:r>
              <a:rPr lang="en-GB" b="1" dirty="0" smtClean="0"/>
              <a:t>to </a:t>
            </a:r>
            <a:r>
              <a:rPr lang="en-GB" b="1" dirty="0" smtClean="0"/>
              <a:t>enhance </a:t>
            </a:r>
            <a:r>
              <a:rPr lang="en-GB" b="1" dirty="0" smtClean="0"/>
              <a:t>the ability of teacher-educators to access Open Educational Resources (OER) using Educational Technology </a:t>
            </a:r>
            <a:r>
              <a:rPr lang="en-GB" b="1" dirty="0" smtClean="0"/>
              <a:t>to support more effective learning</a:t>
            </a:r>
            <a:r>
              <a:rPr lang="en-GB" b="1" dirty="0" smtClean="0"/>
              <a:t>.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30758548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Rethink Educational Technology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GB" b="1" dirty="0" smtClean="0"/>
              <a:t>Teacher-educators </a:t>
            </a:r>
            <a:r>
              <a:rPr lang="en-GB" b="1" dirty="0" smtClean="0"/>
              <a:t>should develop the skills of </a:t>
            </a:r>
            <a:r>
              <a:rPr lang="en-GB" b="1" dirty="0" smtClean="0"/>
              <a:t>improvisation.</a:t>
            </a:r>
            <a:endParaRPr lang="en-GB" b="1" dirty="0" smtClean="0"/>
          </a:p>
          <a:p>
            <a:pPr algn="just"/>
            <a:endParaRPr lang="en-GB" b="1" dirty="0" smtClean="0"/>
          </a:p>
          <a:p>
            <a:pPr algn="just"/>
            <a:r>
              <a:rPr lang="en-GB" b="1" dirty="0" smtClean="0"/>
              <a:t>There is need to </a:t>
            </a:r>
            <a:r>
              <a:rPr lang="en-GB" b="1" dirty="0" smtClean="0"/>
              <a:t>support </a:t>
            </a:r>
            <a:r>
              <a:rPr lang="en-GB" b="1" dirty="0" smtClean="0"/>
              <a:t>teacher-educators to overcome challenges that come with developing and using educational technology </a:t>
            </a:r>
            <a:r>
              <a:rPr lang="en-GB" b="1" dirty="0" smtClean="0"/>
              <a:t>materials.</a:t>
            </a:r>
            <a:endParaRPr lang="en-GB" b="1" dirty="0" smtClean="0"/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Knowledge </a:t>
            </a:r>
            <a:r>
              <a:rPr lang="en-US" b="1" dirty="0" smtClean="0"/>
              <a:t>in learning a particular skill influences the learners’ thought to develop creative ability, muscle control, and appreciation of good craftsmanship towards the use of a particular medium. The Nigeria Educational Research and Development Council (NERDC, 2007). </a:t>
            </a:r>
            <a:endParaRPr lang="en-ZA" altLang="en-US" b="1" dirty="0" smtClean="0"/>
          </a:p>
          <a:p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143000"/>
          </a:xfrm>
        </p:spPr>
        <p:txBody>
          <a:bodyPr/>
          <a:lstStyle/>
          <a:p>
            <a:r>
              <a:rPr lang="en-ZA" altLang="en-US" dirty="0" smtClean="0"/>
              <a:t>Modern perspective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525962"/>
          </a:xfrm>
        </p:spPr>
        <p:txBody>
          <a:bodyPr/>
          <a:lstStyle/>
          <a:p>
            <a:pPr algn="just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People learn better when multimedia messages are designed in ways that are consistent with how the human mind works and with research-based principles (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Mayers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2003)</a:t>
            </a:r>
          </a:p>
          <a:p>
            <a:pPr>
              <a:buNone/>
              <a:defRPr/>
            </a:pPr>
            <a:endParaRPr lang="en-Z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906745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143000"/>
          </a:xfrm>
        </p:spPr>
        <p:txBody>
          <a:bodyPr/>
          <a:lstStyle/>
          <a:p>
            <a:r>
              <a:rPr lang="en-ZA" altLang="en-US" smtClean="0"/>
              <a:t>So …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525962"/>
          </a:xfrm>
        </p:spPr>
        <p:txBody>
          <a:bodyPr/>
          <a:lstStyle/>
          <a:p>
            <a:r>
              <a:rPr lang="en-US" sz="2800" dirty="0" smtClean="0"/>
              <a:t>The use of instructional materials in meeting the challenges of learning to ensure better academic performance of students </a:t>
            </a:r>
            <a:r>
              <a:rPr lang="en-US" sz="2800" smtClean="0"/>
              <a:t>should not be </a:t>
            </a:r>
            <a:r>
              <a:rPr lang="en-US" sz="2800" dirty="0" smtClean="0"/>
              <a:t>underscored. Students learn better when adequate instructional media and materials are designed, produced and packaged to complement teacher’s effort (</a:t>
            </a:r>
            <a:r>
              <a:rPr lang="en-US" sz="2800" dirty="0" err="1" smtClean="0"/>
              <a:t>Ajayi-Dopemu</a:t>
            </a:r>
            <a:r>
              <a:rPr lang="en-US" sz="2800" dirty="0" smtClean="0"/>
              <a:t>, 1989).</a:t>
            </a:r>
          </a:p>
          <a:p>
            <a:r>
              <a:rPr lang="en-US" sz="2800" dirty="0" smtClean="0"/>
              <a:t> what I am told, I forget; what I see, I remember; what I do, builds castles in my mind” (</a:t>
            </a:r>
            <a:r>
              <a:rPr lang="en-US" sz="2800" dirty="0" err="1" smtClean="0"/>
              <a:t>Nkuuhe</a:t>
            </a:r>
            <a:r>
              <a:rPr lang="en-US" sz="2800" dirty="0" smtClean="0"/>
              <a:t> et al, 1995).</a:t>
            </a:r>
            <a:endParaRPr lang="en-ZA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4548738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ZA" sz="2800" cap="none" dirty="0" smtClean="0">
                <a:solidFill>
                  <a:schemeClr val="tx2">
                    <a:lumMod val="75000"/>
                  </a:schemeClr>
                </a:solidFill>
              </a:rPr>
              <a:t>What are the assessment tasks?</a:t>
            </a:r>
            <a:endParaRPr lang="en-ZA" sz="2800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Overview of CPDC  Educational Technology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157971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Assessment tasks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Reflect on prior knowl</a:t>
            </a:r>
            <a:r>
              <a:rPr lang="en-ZA" dirty="0" smtClean="0"/>
              <a:t>edge and experience</a:t>
            </a:r>
          </a:p>
          <a:p>
            <a:r>
              <a:rPr lang="en-ZA" dirty="0" smtClean="0"/>
              <a:t>Summarise current theory and practice</a:t>
            </a:r>
          </a:p>
          <a:p>
            <a:r>
              <a:rPr lang="en-ZA" dirty="0" smtClean="0"/>
              <a:t>Integrate educational technology into both well- and under-resourced learning environments</a:t>
            </a:r>
          </a:p>
          <a:p>
            <a:r>
              <a:rPr lang="en-ZA" dirty="0" smtClean="0"/>
              <a:t>Competency-based assessment rubric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9472702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Any final questions?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ZA" dirty="0" smtClean="0"/>
          </a:p>
          <a:p>
            <a:pPr lvl="0" algn="just"/>
            <a:r>
              <a:rPr lang="en-GB" sz="3800" b="1" dirty="0" smtClean="0"/>
              <a:t>Selection of appropriate educational technology for different class situations.</a:t>
            </a:r>
            <a:endParaRPr lang="en-US" sz="3800" b="1" dirty="0" smtClean="0"/>
          </a:p>
          <a:p>
            <a:pPr lvl="0" algn="just"/>
            <a:r>
              <a:rPr lang="en-GB" sz="3800" b="1" dirty="0" smtClean="0"/>
              <a:t>Selection of appropriate educational technology for different class needs.</a:t>
            </a:r>
            <a:endParaRPr lang="en-US" sz="3800" b="1" dirty="0" smtClean="0"/>
          </a:p>
          <a:p>
            <a:pPr lvl="0" algn="just"/>
            <a:r>
              <a:rPr lang="en-GB" sz="3800" b="1" dirty="0" smtClean="0"/>
              <a:t>Utilizing mobile learning technology for instruction</a:t>
            </a:r>
            <a:endParaRPr lang="en-US" sz="3800" b="1" dirty="0" smtClean="0"/>
          </a:p>
          <a:p>
            <a:pPr lvl="0" algn="just"/>
            <a:r>
              <a:rPr lang="en-GB" sz="3800" b="1" dirty="0" smtClean="0"/>
              <a:t>Accessing Open Educational Resources (OER) using Educational Technology for   Instruction.</a:t>
            </a:r>
            <a:endParaRPr lang="en-US" sz="3800" b="1" dirty="0" smtClean="0"/>
          </a:p>
          <a:p>
            <a:pPr lvl="0" algn="just"/>
            <a:r>
              <a:rPr lang="en-GB" sz="3800" b="1" dirty="0" smtClean="0"/>
              <a:t>Challenges that come with developing and using educational technology materials</a:t>
            </a:r>
            <a:endParaRPr lang="en-US" sz="3800" b="1" dirty="0" smtClean="0"/>
          </a:p>
          <a:p>
            <a:pPr algn="just"/>
            <a:endParaRPr lang="en-ZA" sz="3800" b="1" dirty="0" smtClean="0"/>
          </a:p>
          <a:p>
            <a:pPr algn="just"/>
            <a:endParaRPr lang="en-ZA" sz="3800" b="1" dirty="0" smtClean="0"/>
          </a:p>
          <a:p>
            <a:pPr algn="just"/>
            <a:r>
              <a:rPr lang="en-ZA" sz="3800" b="1" dirty="0" smtClean="0"/>
              <a:t>Try to complete the first two units and email me the first assignment at: XXX@XXX</a:t>
            </a:r>
          </a:p>
          <a:p>
            <a:pPr algn="just"/>
            <a:r>
              <a:rPr lang="en-ZA" sz="3800" b="1" dirty="0" smtClean="0"/>
              <a:t>Before we meet again on: XXXXXX</a:t>
            </a:r>
            <a:endParaRPr lang="en-ZA" sz="3800" b="1" dirty="0"/>
          </a:p>
        </p:txBody>
      </p:sp>
    </p:spTree>
    <p:extLst>
      <p:ext uri="{BB962C8B-B14F-4D97-AF65-F5344CB8AC3E}">
        <p14:creationId xmlns:p14="http://schemas.microsoft.com/office/powerpoint/2010/main" val="1082869385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552" y="5715000"/>
            <a:ext cx="3110323" cy="106573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0"/>
            <a:ext cx="8648075" cy="541139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vert="horz" lIns="91440" tIns="45720" rIns="91440" bIns="45720" rtlCol="0">
            <a:normAutofit/>
            <a:scene3d>
              <a:camera prst="isometricRightUp"/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marL="0" indent="0">
              <a:buFont typeface="Arial" pitchFamily="34" charset="0"/>
              <a:buNone/>
            </a:pPr>
            <a:r>
              <a:rPr lang="en-US" sz="6600" b="1" dirty="0" smtClean="0"/>
              <a:t>Thank you for participating</a:t>
            </a:r>
            <a:endParaRPr lang="en-US" sz="6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79017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143000"/>
          </a:xfrm>
        </p:spPr>
        <p:txBody>
          <a:bodyPr>
            <a:normAutofit/>
          </a:bodyPr>
          <a:lstStyle/>
          <a:p>
            <a:r>
              <a:rPr lang="en-ZA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Overview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233160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461027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228600" y="4724400"/>
            <a:ext cx="610076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180000" rIns="0" bIns="18000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685800" y="1304925"/>
            <a:ext cx="73152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bg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9494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ZA" sz="2800" cap="none" dirty="0" smtClean="0">
                <a:solidFill>
                  <a:schemeClr val="tx2">
                    <a:lumMod val="75000"/>
                  </a:schemeClr>
                </a:solidFill>
              </a:rPr>
              <a:t>Who are we?</a:t>
            </a:r>
            <a:endParaRPr lang="en-ZA" sz="2800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Overview of CPDC  </a:t>
            </a:r>
            <a:r>
              <a:rPr lang="en-ZA" dirty="0" err="1" smtClean="0"/>
              <a:t>Edutech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7134247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	Educational Technology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1587470"/>
            <a:ext cx="5105400" cy="399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lvl="1" indent="-185738" algn="just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GB" sz="2400" dirty="0" smtClean="0"/>
              <a:t>Break into pairs.</a:t>
            </a:r>
          </a:p>
          <a:p>
            <a:pPr marL="381000" lvl="1" indent="-185738" algn="just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GB" sz="2400" dirty="0" smtClean="0"/>
              <a:t>Each member of the pair should interview his/her colleague to find out:</a:t>
            </a:r>
          </a:p>
          <a:p>
            <a:pPr marL="481012" lvl="1" algn="just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  <a:defRPr/>
            </a:pPr>
            <a:r>
              <a:rPr lang="en-GB" sz="2400" dirty="0" smtClean="0"/>
              <a:t>His/her name</a:t>
            </a:r>
          </a:p>
          <a:p>
            <a:pPr marL="481012" lvl="1" algn="just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  <a:defRPr/>
            </a:pPr>
            <a:r>
              <a:rPr lang="en-GB" sz="2400" dirty="0" smtClean="0"/>
              <a:t>His/her subject(s)</a:t>
            </a:r>
          </a:p>
          <a:p>
            <a:pPr marL="481012" lvl="1" algn="just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95263" algn="l"/>
                <a:tab pos="381000" algn="l"/>
              </a:tabLst>
              <a:defRPr/>
            </a:pPr>
            <a:r>
              <a:rPr lang="en-GB" sz="2400" dirty="0" smtClean="0"/>
              <a:t>His/her most meaningful teaching or learning experience.</a:t>
            </a:r>
          </a:p>
          <a:p>
            <a:pPr marL="195262" lvl="1" indent="0" algn="just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GB" sz="2400" dirty="0" smtClean="0"/>
              <a:t>When ready, each member of the pair introduces his/her partner to the rest of the group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08563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ZA" sz="2800" cap="none" dirty="0" smtClean="0">
                <a:solidFill>
                  <a:schemeClr val="tx2">
                    <a:lumMod val="75000"/>
                  </a:schemeClr>
                </a:solidFill>
              </a:rPr>
              <a:t>What do you expect from this module?</a:t>
            </a:r>
            <a:endParaRPr lang="en-ZA" sz="2800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Overview of CPDC </a:t>
            </a:r>
            <a:r>
              <a:rPr lang="en-ZA" dirty="0" err="1" smtClean="0"/>
              <a:t>Edutech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7069608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Warm-up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ZA" b="1" dirty="0" smtClean="0"/>
              <a:t>Brainstorm in groups  and suggest some technological </a:t>
            </a:r>
            <a:r>
              <a:rPr lang="en-ZA" b="1" dirty="0" smtClean="0"/>
              <a:t>equipment </a:t>
            </a:r>
            <a:r>
              <a:rPr lang="en-ZA" b="1" dirty="0" smtClean="0"/>
              <a:t>and materials you think is relevant in teaching and learning in your various </a:t>
            </a:r>
            <a:r>
              <a:rPr lang="en-ZA" b="1" dirty="0" smtClean="0"/>
              <a:t>disciplines.</a:t>
            </a:r>
            <a:endParaRPr lang="en-ZA" b="1" dirty="0" smtClean="0"/>
          </a:p>
          <a:p>
            <a:pPr algn="just">
              <a:buFont typeface="Wingdings" pitchFamily="2" charset="2"/>
              <a:buChar char="§"/>
            </a:pPr>
            <a:r>
              <a:rPr lang="en-ZA" b="1" dirty="0" smtClean="0"/>
              <a:t>Mention the types of educational technology equipment/materials your </a:t>
            </a:r>
            <a:r>
              <a:rPr lang="en-ZA" b="1" dirty="0" smtClean="0"/>
              <a:t>own teachers </a:t>
            </a:r>
            <a:r>
              <a:rPr lang="en-ZA" b="1" dirty="0" smtClean="0"/>
              <a:t>used while you were students.</a:t>
            </a:r>
          </a:p>
          <a:p>
            <a:pPr algn="just">
              <a:buFont typeface="Wingdings" pitchFamily="2" charset="2"/>
              <a:buChar char="§"/>
            </a:pPr>
            <a:r>
              <a:rPr lang="en-ZA" b="1" dirty="0" smtClean="0"/>
              <a:t>Discuss some of the Educational  technology </a:t>
            </a:r>
            <a:r>
              <a:rPr lang="en-ZA" b="1" dirty="0" smtClean="0"/>
              <a:t>equipment </a:t>
            </a:r>
            <a:r>
              <a:rPr lang="en-ZA" b="1" dirty="0" smtClean="0"/>
              <a:t>and materials you </a:t>
            </a:r>
            <a:r>
              <a:rPr lang="en-ZA" b="1" dirty="0" smtClean="0"/>
              <a:t>regularly</a:t>
            </a:r>
            <a:r>
              <a:rPr lang="en-ZA" b="1" dirty="0" smtClean="0"/>
              <a:t> </a:t>
            </a:r>
            <a:r>
              <a:rPr lang="en-ZA" b="1" dirty="0" smtClean="0"/>
              <a:t>as a teacher educator.</a:t>
            </a:r>
          </a:p>
          <a:p>
            <a:pPr algn="just">
              <a:buFont typeface="Wingdings" pitchFamily="2" charset="2"/>
              <a:buChar char="§"/>
            </a:pPr>
            <a:r>
              <a:rPr lang="en-ZA" b="1" dirty="0" smtClean="0"/>
              <a:t>Now try to group them in some way.</a:t>
            </a:r>
          </a:p>
          <a:p>
            <a:pPr algn="just">
              <a:buFont typeface="Wingdings" pitchFamily="2" charset="2"/>
              <a:buChar char="§"/>
            </a:pPr>
            <a:r>
              <a:rPr lang="en-ZA" b="1" dirty="0" smtClean="0"/>
              <a:t>Discuss </a:t>
            </a:r>
            <a:r>
              <a:rPr lang="en-ZA" b="1" dirty="0" smtClean="0"/>
              <a:t>any  </a:t>
            </a:r>
            <a:r>
              <a:rPr lang="en-ZA" b="1" dirty="0" smtClean="0"/>
              <a:t>differences between experience and practice.</a:t>
            </a:r>
            <a:endParaRPr lang="en-ZA" b="1" dirty="0" smtClean="0"/>
          </a:p>
        </p:txBody>
      </p:sp>
    </p:spTree>
    <p:extLst>
      <p:ext uri="{BB962C8B-B14F-4D97-AF65-F5344CB8AC3E}">
        <p14:creationId xmlns:p14="http://schemas.microsoft.com/office/powerpoint/2010/main" val="246306451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650875"/>
            <a:ext cx="6478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2pPr>
            <a:lvl3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3pPr>
            <a:lvl4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4pPr>
            <a:lvl5pPr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6BF00"/>
                </a:solidFill>
                <a:latin typeface="Arial" charset="0"/>
                <a:ea typeface="Osaka" pitchFamily="124" charset="-128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	 Educational  Technology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52525" y="1730375"/>
            <a:ext cx="64785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defRPr>
                <a:solidFill>
                  <a:srgbClr val="5B6313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>
                <a:solidFill>
                  <a:srgbClr val="5B6313"/>
                </a:solidFill>
                <a:latin typeface="+mn-lt"/>
                <a:ea typeface="+mn-ea"/>
              </a:defRPr>
            </a:lvl2pPr>
            <a:lvl3pPr marL="1187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3pPr>
            <a:lvl4pPr marL="16065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4pPr>
            <a:lvl5pPr marL="20256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5pPr>
            <a:lvl6pPr marL="24828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6pPr>
            <a:lvl7pPr marL="29400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7pPr>
            <a:lvl8pPr marL="33972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8pPr>
            <a:lvl9pPr marL="3854450" indent="-228600" algn="l" rtl="0" fontAlgn="base">
              <a:lnSpc>
                <a:spcPts val="3200"/>
              </a:lnSpc>
              <a:spcBef>
                <a:spcPct val="20000"/>
              </a:spcBef>
              <a:spcAft>
                <a:spcPts val="1600"/>
              </a:spcAft>
              <a:defRPr sz="2800">
                <a:solidFill>
                  <a:srgbClr val="5B6313"/>
                </a:solidFill>
                <a:latin typeface="+mn-lt"/>
                <a:ea typeface="+mn-ea"/>
              </a:defRPr>
            </a:lvl9pPr>
          </a:lstStyle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sz="2000" b="1" dirty="0">
                <a:solidFill>
                  <a:schemeClr val="accent6"/>
                </a:solidFill>
              </a:rPr>
              <a:t>	</a:t>
            </a:r>
            <a:r>
              <a:rPr lang="en-US" sz="2000" b="1" dirty="0" smtClean="0">
                <a:solidFill>
                  <a:schemeClr val="accent6"/>
                </a:solidFill>
              </a:rPr>
              <a:t>Content</a:t>
            </a:r>
          </a:p>
          <a:p>
            <a:pPr marL="381000" lvl="1" indent="-185738" algn="just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r>
              <a:rPr lang="en-US" b="1" dirty="0" smtClean="0">
                <a:solidFill>
                  <a:schemeClr val="accent6"/>
                </a:solidFill>
              </a:rPr>
              <a:t>	</a:t>
            </a:r>
            <a:r>
              <a:rPr lang="en-GB" sz="2400" b="1" dirty="0" smtClean="0">
                <a:solidFill>
                  <a:schemeClr val="tx1"/>
                </a:solidFill>
              </a:rPr>
              <a:t>This module comprises an introduction and five units.</a:t>
            </a:r>
          </a:p>
          <a:p>
            <a:pPr marL="538162" lvl="1" indent="-342900" algn="just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sz="2400" b="1" dirty="0" smtClean="0">
                <a:solidFill>
                  <a:schemeClr val="tx1"/>
                </a:solidFill>
              </a:rPr>
              <a:t>Selection of appropriate educational technology for different class </a:t>
            </a:r>
            <a:r>
              <a:rPr lang="en-GB" sz="2400" b="1" dirty="0" smtClean="0">
                <a:solidFill>
                  <a:schemeClr val="tx1"/>
                </a:solidFill>
              </a:rPr>
              <a:t>situations</a:t>
            </a:r>
            <a:endParaRPr lang="en-GB" sz="2400" b="1" dirty="0" smtClean="0">
              <a:solidFill>
                <a:schemeClr val="tx1"/>
              </a:solidFill>
            </a:endParaRPr>
          </a:p>
          <a:p>
            <a:pPr marL="538162" lvl="1" indent="-342900" algn="just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sz="2400" b="1" dirty="0" smtClean="0">
                <a:solidFill>
                  <a:schemeClr val="tx1"/>
                </a:solidFill>
              </a:rPr>
              <a:t>Selection of appropriate educational technology for different class </a:t>
            </a:r>
            <a:r>
              <a:rPr lang="en-GB" sz="2400" b="1" dirty="0" smtClean="0">
                <a:solidFill>
                  <a:schemeClr val="tx1"/>
                </a:solidFill>
              </a:rPr>
              <a:t>needs</a:t>
            </a:r>
            <a:endParaRPr lang="en-GB" sz="2400" b="1" dirty="0" smtClean="0">
              <a:solidFill>
                <a:schemeClr val="tx1"/>
              </a:solidFill>
            </a:endParaRPr>
          </a:p>
          <a:p>
            <a:pPr marL="538162" lvl="1" indent="-342900" algn="just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sz="2400" b="1" dirty="0" smtClean="0">
                <a:solidFill>
                  <a:schemeClr val="tx1"/>
                </a:solidFill>
              </a:rPr>
              <a:t>Utilizing mobile learning technology for instruction</a:t>
            </a:r>
          </a:p>
          <a:p>
            <a:pPr marL="538162" lvl="1" indent="-342900" algn="just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sz="2400" b="1" dirty="0" smtClean="0">
                <a:solidFill>
                  <a:schemeClr val="tx1"/>
                </a:solidFill>
              </a:rPr>
              <a:t>Accessing Open Educational Resources (OER) using Educational Technology for Instruction.</a:t>
            </a:r>
          </a:p>
          <a:p>
            <a:pPr marL="538162" lvl="1" indent="-342900" algn="just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  <a:tabLst>
                <a:tab pos="195263" algn="l"/>
                <a:tab pos="381000" algn="l"/>
              </a:tabLst>
            </a:pPr>
            <a:r>
              <a:rPr lang="en-GB" sz="2400" b="1" dirty="0" smtClean="0">
                <a:solidFill>
                  <a:schemeClr val="tx1"/>
                </a:solidFill>
              </a:rPr>
              <a:t>Challenges that come with developing and using educational technology materials</a:t>
            </a: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buFont typeface="Times" pitchFamily="124" charset="0"/>
              <a:buNone/>
              <a:tabLst>
                <a:tab pos="195263" algn="l"/>
                <a:tab pos="381000" algn="l"/>
              </a:tabLst>
            </a:pPr>
            <a:endParaRPr lang="en-US" b="1" dirty="0" smtClean="0">
              <a:solidFill>
                <a:schemeClr val="accent6"/>
              </a:solidFill>
            </a:endParaRPr>
          </a:p>
          <a:p>
            <a:pPr marL="195262" lvl="1" indent="0" algn="ctr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All based on practical examples</a:t>
            </a:r>
            <a:endParaRPr lang="en-GB" dirty="0">
              <a:solidFill>
                <a:srgbClr val="FF0000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381000" lvl="1" indent="-185738">
              <a:lnSpc>
                <a:spcPts val="2400"/>
              </a:lnSpc>
              <a:spcBef>
                <a:spcPct val="0"/>
              </a:spcBef>
              <a:spcAft>
                <a:spcPts val="800"/>
              </a:spcAft>
              <a:tabLst>
                <a:tab pos="195263" algn="l"/>
                <a:tab pos="381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4483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ZA" dirty="0" smtClean="0"/>
              <a:t>Educational Technology as a means of enhancing learning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dirty="0" smtClean="0">
                <a:solidFill>
                  <a:srgbClr val="FF0000"/>
                </a:solidFill>
              </a:rPr>
              <a:t>Group discussion</a:t>
            </a:r>
          </a:p>
          <a:p>
            <a:pPr algn="just"/>
            <a:r>
              <a:rPr lang="en-ZA" dirty="0" smtClean="0"/>
              <a:t>What are the  </a:t>
            </a:r>
            <a:r>
              <a:rPr lang="en-ZA" dirty="0" smtClean="0"/>
              <a:t>key features </a:t>
            </a:r>
            <a:r>
              <a:rPr lang="en-ZA" dirty="0" smtClean="0"/>
              <a:t>of educational technology </a:t>
            </a:r>
            <a:r>
              <a:rPr lang="en-ZA" dirty="0" smtClean="0"/>
              <a:t>equipment/materials</a:t>
            </a:r>
            <a:r>
              <a:rPr lang="en-ZA" dirty="0" smtClean="0"/>
              <a:t>?</a:t>
            </a:r>
          </a:p>
          <a:p>
            <a:pPr algn="just"/>
            <a:r>
              <a:rPr lang="en-ZA" dirty="0" smtClean="0"/>
              <a:t>What are the benefits of using educational  technology inside the classroom?</a:t>
            </a:r>
          </a:p>
          <a:p>
            <a:pPr algn="just"/>
            <a:r>
              <a:rPr lang="en-ZA" dirty="0" smtClean="0"/>
              <a:t>How  can the use of educational technology materials enhance effective learning?</a:t>
            </a:r>
          </a:p>
          <a:p>
            <a:pPr algn="just"/>
            <a:r>
              <a:rPr lang="en-ZA" dirty="0" smtClean="0"/>
              <a:t>Can Educational Technology replace the teacher in the </a:t>
            </a:r>
            <a:r>
              <a:rPr lang="en-ZA" dirty="0" smtClean="0"/>
              <a:t>classroom</a:t>
            </a:r>
            <a:r>
              <a:rPr lang="en-ZA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941302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None/>
            </a:pPr>
            <a:endParaRPr lang="en-GB" smtClean="0"/>
          </a:p>
          <a:p>
            <a:pPr>
              <a:buFont typeface="Wingdings 3" panose="05040102010807070707" pitchFamily="18" charset="2"/>
              <a:buNone/>
            </a:pPr>
            <a:endParaRPr lang="en-GB" smtClean="0"/>
          </a:p>
          <a:p>
            <a:pPr>
              <a:buFont typeface="Wingdings 3" panose="05040102010807070707" pitchFamily="18" charset="2"/>
              <a:buNone/>
            </a:pPr>
            <a:r>
              <a:rPr lang="en-GB" smtClean="0"/>
              <a:t> 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Traditional / Modern approach in teaching</a:t>
            </a:r>
            <a:endParaRPr lang="en-GB" dirty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>
              <a:latin typeface="Lucida Sans Unicode" panose="020B0602030504020204" pitchFamily="34" charset="0"/>
            </a:endParaRPr>
          </a:p>
        </p:txBody>
      </p:sp>
      <p:pic>
        <p:nvPicPr>
          <p:cNvPr id="2051" name="Picture 3" descr="C:\Users\okimba\Pictures\2Q==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8075" y="2721891"/>
            <a:ext cx="5495925" cy="4136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8476757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649</Words>
  <Application>Microsoft Office PowerPoint</Application>
  <PresentationFormat>On-screen Show (4:3)</PresentationFormat>
  <Paragraphs>88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Lucida Sans Unicode</vt:lpstr>
      <vt:lpstr>Osaka</vt:lpstr>
      <vt:lpstr>Times</vt:lpstr>
      <vt:lpstr>Wingdings</vt:lpstr>
      <vt:lpstr>Wingdings 3</vt:lpstr>
      <vt:lpstr>Office Theme</vt:lpstr>
      <vt:lpstr>Continuing Professional Development for Teacher-Educators CPDC Introduction to  Educational  Technology  CPDC Development Team </vt:lpstr>
      <vt:lpstr>Overview</vt:lpstr>
      <vt:lpstr>Who are we?</vt:lpstr>
      <vt:lpstr>PowerPoint Presentation</vt:lpstr>
      <vt:lpstr>What do you expect from this module?</vt:lpstr>
      <vt:lpstr>Warm-up</vt:lpstr>
      <vt:lpstr>PowerPoint Presentation</vt:lpstr>
      <vt:lpstr>Educational Technology as a means of enhancing learning</vt:lpstr>
      <vt:lpstr>Traditional / Modern approach in teaching</vt:lpstr>
      <vt:lpstr>PowerPoint Presentation</vt:lpstr>
      <vt:lpstr>Educational Technology in  the curriculum</vt:lpstr>
      <vt:lpstr>Rethinking Educational technology (1)</vt:lpstr>
      <vt:lpstr>Rethink Educational Technology (2)</vt:lpstr>
      <vt:lpstr>Modern perspective</vt:lpstr>
      <vt:lpstr>So …</vt:lpstr>
      <vt:lpstr>What are the assessment tasks?</vt:lpstr>
      <vt:lpstr>Assessment tasks</vt:lpstr>
      <vt:lpstr>Any final questions?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main heading Insert presentation sub-heading  Name of presenter</dc:title>
  <dc:creator>LAWERENCE</dc:creator>
  <cp:lastModifiedBy>Tony Mays</cp:lastModifiedBy>
  <cp:revision>180</cp:revision>
  <dcterms:created xsi:type="dcterms:W3CDTF">2013-10-08T15:42:48Z</dcterms:created>
  <dcterms:modified xsi:type="dcterms:W3CDTF">2015-07-16T11:10:29Z</dcterms:modified>
</cp:coreProperties>
</file>